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2457" autoAdjust="0"/>
  </p:normalViewPr>
  <p:slideViewPr>
    <p:cSldViewPr snapToGrid="0">
      <p:cViewPr varScale="1">
        <p:scale>
          <a:sx n="89" d="100"/>
          <a:sy n="89" d="100"/>
        </p:scale>
        <p:origin x="84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4A215-EDF6-46FA-BD49-3848BFA894E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4E0F4-C99A-4265-94FC-599F90D40C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20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E0F4-C99A-4265-94FC-599F90D40CA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25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E0F4-C99A-4265-94FC-599F90D40CA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71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4E0F4-C99A-4265-94FC-599F90D40CA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95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03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79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584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029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853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62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79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852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15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00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5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69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11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20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95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45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27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431A8C7-BBBA-4176-A796-BBB25D856A82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E4A4E56-3200-4C94-A911-106CD4397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5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A820-F3CF-3E34-D038-A0E4EDC8F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068" y="1887968"/>
            <a:ext cx="10106810" cy="1758874"/>
          </a:xfrm>
        </p:spPr>
        <p:txBody>
          <a:bodyPr/>
          <a:lstStyle/>
          <a:p>
            <a:r>
              <a:rPr lang="en-IN" b="1" dirty="0"/>
              <a:t>ATLIQ HOSPITALITY-ANALYSIS</a:t>
            </a:r>
          </a:p>
        </p:txBody>
      </p:sp>
    </p:spTree>
    <p:extLst>
      <p:ext uri="{BB962C8B-B14F-4D97-AF65-F5344CB8AC3E}">
        <p14:creationId xmlns:p14="http://schemas.microsoft.com/office/powerpoint/2010/main" val="325801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8E2D-C220-7468-B1E0-7EC7625C0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8659" y="991635"/>
            <a:ext cx="4265407" cy="821029"/>
          </a:xfrm>
        </p:spPr>
        <p:txBody>
          <a:bodyPr/>
          <a:lstStyle/>
          <a:p>
            <a:r>
              <a:rPr lang="en-IN" sz="4400" b="1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5E8AF-C282-D669-1FCA-B01E8BD1867C}"/>
              </a:ext>
            </a:extLst>
          </p:cNvPr>
          <p:cNvSpPr txBox="1"/>
          <p:nvPr/>
        </p:nvSpPr>
        <p:spPr>
          <a:xfrm>
            <a:off x="1065007" y="2173046"/>
            <a:ext cx="912248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Through data-driven decision-making, Atliq Bay and Atliq Seasons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Boost Revenue: Implement targeted strategies for   maximizing revenue across properties and platforms.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Enhance Guest Experience: Analyze guest feedback to personalize experiences and address areas for improvement.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Optimize Operations: Allocate resources effectively based on occupancy trends and booking patterns.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66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B7858-F3B2-5865-DE9C-C914B159A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6394" y="4724462"/>
            <a:ext cx="8825658" cy="493712"/>
          </a:xfrm>
        </p:spPr>
        <p:txBody>
          <a:bodyPr>
            <a:normAutofit fontScale="40000" lnSpcReduction="20000"/>
          </a:bodyPr>
          <a:lstStyle/>
          <a:p>
            <a:r>
              <a:rPr lang="en-IN" dirty="0"/>
              <a:t>                                                                                                                                                                                               </a:t>
            </a:r>
            <a:r>
              <a:rPr lang="en-IN" sz="7600" b="1" dirty="0">
                <a:solidFill>
                  <a:schemeClr val="bg1"/>
                </a:solidFill>
              </a:rPr>
              <a:t>THANK YOU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9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EA48-EAC8-67B8-B45A-388B0708C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186" y="1581374"/>
            <a:ext cx="10617798" cy="4615033"/>
          </a:xfrm>
        </p:spPr>
        <p:txBody>
          <a:bodyPr>
            <a:normAutofit/>
          </a:bodyPr>
          <a:lstStyle/>
          <a:p>
            <a:pPr algn="l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8DD1-5836-F9D5-C963-B989C5D07B87}"/>
              </a:ext>
            </a:extLst>
          </p:cNvPr>
          <p:cNvSpPr txBox="1"/>
          <p:nvPr/>
        </p:nvSpPr>
        <p:spPr>
          <a:xfrm>
            <a:off x="4340709" y="1220994"/>
            <a:ext cx="3377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1BDA5-70F3-6F2C-D43E-C37761486588}"/>
              </a:ext>
            </a:extLst>
          </p:cNvPr>
          <p:cNvSpPr txBox="1"/>
          <p:nvPr/>
        </p:nvSpPr>
        <p:spPr>
          <a:xfrm>
            <a:off x="898264" y="1662056"/>
            <a:ext cx="1007991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   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             Atliq Grands owns multiple five-star hotels across India. They have been in the hospitality industry for the past 20 years. Due to strategic moves from other competitors and ineffective decision-making in management, Atliq Grands are losing its market share and revenue in the luxury/business hotels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8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786937-DF13-5443-91E7-288138D10006}"/>
              </a:ext>
            </a:extLst>
          </p:cNvPr>
          <p:cNvSpPr txBox="1"/>
          <p:nvPr/>
        </p:nvSpPr>
        <p:spPr>
          <a:xfrm>
            <a:off x="2845398" y="1328569"/>
            <a:ext cx="5271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    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E99F3-8F83-0B29-DB11-CD84DE9C473D}"/>
              </a:ext>
            </a:extLst>
          </p:cNvPr>
          <p:cNvSpPr txBox="1"/>
          <p:nvPr/>
        </p:nvSpPr>
        <p:spPr>
          <a:xfrm>
            <a:off x="1081144" y="2409713"/>
            <a:ext cx="92515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a strategic move, the managing director of Atliq Grands wanted to incorporate “Business and Data Intelligence” in order to regain their market share and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However, they do not have an in-house data analytics team to provide them with these insights. Their revenue management team had decided to hire a 3rd party service provider to provide them with insights from their historical data.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524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23492-EEDF-1F67-37C7-4B349306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F6D86-1654-3C79-B8E8-7AB5D6F2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71" y="2266715"/>
            <a:ext cx="10762129" cy="210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Date Type            Hotels                    Bookings                  Aggregated Bookings              Room Type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CD3E7-BD00-1889-72F4-5AEC7FB7F7D2}"/>
              </a:ext>
            </a:extLst>
          </p:cNvPr>
          <p:cNvSpPr txBox="1"/>
          <p:nvPr/>
        </p:nvSpPr>
        <p:spPr>
          <a:xfrm>
            <a:off x="578289" y="2570226"/>
            <a:ext cx="1446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/>
          </a:p>
          <a:p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Date </a:t>
            </a:r>
          </a:p>
          <a:p>
            <a:r>
              <a:rPr lang="en-IN" sz="1600" dirty="0"/>
              <a:t>Month name </a:t>
            </a:r>
          </a:p>
          <a:p>
            <a:r>
              <a:rPr lang="en-IN" sz="1600" dirty="0"/>
              <a:t>Booking Date</a:t>
            </a:r>
          </a:p>
          <a:p>
            <a:r>
              <a:rPr lang="en-IN" sz="1600" dirty="0"/>
              <a:t>Week no</a:t>
            </a:r>
          </a:p>
          <a:p>
            <a:r>
              <a:rPr lang="en-IN" sz="1600" dirty="0"/>
              <a:t>Day type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2F6D2-4602-FA4A-D0AB-C57DFF3F0E7A}"/>
              </a:ext>
            </a:extLst>
          </p:cNvPr>
          <p:cNvSpPr txBox="1"/>
          <p:nvPr/>
        </p:nvSpPr>
        <p:spPr>
          <a:xfrm>
            <a:off x="2238740" y="2224553"/>
            <a:ext cx="170670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600" dirty="0"/>
              <a:t>Category</a:t>
            </a:r>
          </a:p>
          <a:p>
            <a:r>
              <a:rPr lang="en-IN" sz="1600" dirty="0"/>
              <a:t>City</a:t>
            </a:r>
          </a:p>
          <a:p>
            <a:r>
              <a:rPr lang="en-IN" sz="1600" dirty="0"/>
              <a:t>Property_id</a:t>
            </a:r>
          </a:p>
          <a:p>
            <a:r>
              <a:rPr lang="en-IN" sz="1600" dirty="0"/>
              <a:t>Property_name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46005-1CE5-22E7-2ACA-DCD9140BFE69}"/>
              </a:ext>
            </a:extLst>
          </p:cNvPr>
          <p:cNvSpPr txBox="1"/>
          <p:nvPr/>
        </p:nvSpPr>
        <p:spPr>
          <a:xfrm>
            <a:off x="4206476" y="3015324"/>
            <a:ext cx="208698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sz="1600" dirty="0"/>
              <a:t>Booking Id</a:t>
            </a:r>
          </a:p>
          <a:p>
            <a:r>
              <a:rPr lang="en-IN" sz="1600" dirty="0"/>
              <a:t>Booking Platform</a:t>
            </a:r>
          </a:p>
          <a:p>
            <a:r>
              <a:rPr lang="en-IN" sz="1600" dirty="0"/>
              <a:t>Booking Platform</a:t>
            </a:r>
          </a:p>
          <a:p>
            <a:r>
              <a:rPr lang="en-IN" sz="1600" dirty="0"/>
              <a:t>Booking status</a:t>
            </a:r>
          </a:p>
          <a:p>
            <a:r>
              <a:rPr lang="en-IN" sz="1600" dirty="0"/>
              <a:t>City</a:t>
            </a:r>
          </a:p>
          <a:p>
            <a:r>
              <a:rPr lang="en-IN" sz="1600" dirty="0"/>
              <a:t>Property_id</a:t>
            </a:r>
          </a:p>
          <a:p>
            <a:r>
              <a:rPr lang="en-IN" sz="1600" dirty="0"/>
              <a:t>Property_name</a:t>
            </a:r>
          </a:p>
          <a:p>
            <a:r>
              <a:rPr lang="en-IN" sz="1600" dirty="0"/>
              <a:t>Checkin date</a:t>
            </a:r>
          </a:p>
          <a:p>
            <a:r>
              <a:rPr lang="en-IN" sz="1600" dirty="0"/>
              <a:t>Checkout date</a:t>
            </a:r>
          </a:p>
          <a:p>
            <a:r>
              <a:rPr lang="en-IN" sz="1600" dirty="0"/>
              <a:t>Ratings given</a:t>
            </a:r>
          </a:p>
          <a:p>
            <a:r>
              <a:rPr lang="en-IN" sz="1600" dirty="0"/>
              <a:t>Revenue generated</a:t>
            </a:r>
          </a:p>
          <a:p>
            <a:r>
              <a:rPr lang="en-IN" sz="1600" dirty="0"/>
              <a:t>Revenue realised</a:t>
            </a:r>
          </a:p>
          <a:p>
            <a:r>
              <a:rPr lang="en-IN" sz="1600" dirty="0"/>
              <a:t>Room_category</a:t>
            </a:r>
          </a:p>
          <a:p>
            <a:r>
              <a:rPr lang="en-IN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9ECFF-8D7F-5809-D130-F4C36310F9FB}"/>
              </a:ext>
            </a:extLst>
          </p:cNvPr>
          <p:cNvSpPr txBox="1"/>
          <p:nvPr/>
        </p:nvSpPr>
        <p:spPr>
          <a:xfrm>
            <a:off x="7059423" y="2394146"/>
            <a:ext cx="266251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600" dirty="0"/>
              <a:t>Capacity</a:t>
            </a:r>
          </a:p>
          <a:p>
            <a:r>
              <a:rPr lang="en-IN" sz="1600" dirty="0"/>
              <a:t>checkIn date</a:t>
            </a:r>
          </a:p>
          <a:p>
            <a:r>
              <a:rPr lang="en-IN" sz="1600" dirty="0"/>
              <a:t>Month name</a:t>
            </a:r>
          </a:p>
          <a:p>
            <a:r>
              <a:rPr lang="en-IN" sz="1600" dirty="0"/>
              <a:t>Property_id</a:t>
            </a:r>
          </a:p>
          <a:p>
            <a:r>
              <a:rPr lang="en-IN" sz="1600" dirty="0"/>
              <a:t>Room_category</a:t>
            </a:r>
          </a:p>
          <a:p>
            <a:r>
              <a:rPr lang="en-IN" sz="1600" dirty="0"/>
              <a:t>Successful booking</a:t>
            </a:r>
          </a:p>
          <a:p>
            <a:r>
              <a:rPr lang="en-IN" sz="1600" dirty="0"/>
              <a:t>Total Bookings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D343D-0615-4310-5FF9-0108033190C8}"/>
              </a:ext>
            </a:extLst>
          </p:cNvPr>
          <p:cNvSpPr txBox="1"/>
          <p:nvPr/>
        </p:nvSpPr>
        <p:spPr>
          <a:xfrm>
            <a:off x="10093868" y="3471365"/>
            <a:ext cx="171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Room_class</a:t>
            </a:r>
          </a:p>
          <a:p>
            <a:r>
              <a:rPr lang="en-IN" sz="1600" dirty="0"/>
              <a:t>Room_id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EEBD42C-8C94-ACB8-E814-D3A28220EA78}"/>
              </a:ext>
            </a:extLst>
          </p:cNvPr>
          <p:cNvSpPr/>
          <p:nvPr/>
        </p:nvSpPr>
        <p:spPr>
          <a:xfrm>
            <a:off x="2636190" y="2847712"/>
            <a:ext cx="471311" cy="335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94C0290-4BE1-E242-57ED-E9BFA241264A}"/>
              </a:ext>
            </a:extLst>
          </p:cNvPr>
          <p:cNvSpPr/>
          <p:nvPr/>
        </p:nvSpPr>
        <p:spPr>
          <a:xfrm>
            <a:off x="760958" y="2847712"/>
            <a:ext cx="318245" cy="335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10822D1-25A3-F76A-0565-205B0226174C}"/>
              </a:ext>
            </a:extLst>
          </p:cNvPr>
          <p:cNvSpPr/>
          <p:nvPr/>
        </p:nvSpPr>
        <p:spPr>
          <a:xfrm>
            <a:off x="4495885" y="1559751"/>
            <a:ext cx="2621280" cy="335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1C6E990-4A29-3BF7-3550-02490182C16D}"/>
              </a:ext>
            </a:extLst>
          </p:cNvPr>
          <p:cNvSpPr/>
          <p:nvPr/>
        </p:nvSpPr>
        <p:spPr>
          <a:xfrm>
            <a:off x="7682791" y="2847712"/>
            <a:ext cx="396678" cy="335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F99BBDD-D7EC-76C3-977C-8F00E796AAAC}"/>
              </a:ext>
            </a:extLst>
          </p:cNvPr>
          <p:cNvSpPr/>
          <p:nvPr/>
        </p:nvSpPr>
        <p:spPr>
          <a:xfrm>
            <a:off x="10458826" y="2847712"/>
            <a:ext cx="344245" cy="335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B12C416-A923-9783-7FAE-A2C1D59C6572}"/>
              </a:ext>
            </a:extLst>
          </p:cNvPr>
          <p:cNvSpPr/>
          <p:nvPr/>
        </p:nvSpPr>
        <p:spPr>
          <a:xfrm>
            <a:off x="4749973" y="2848739"/>
            <a:ext cx="456727" cy="401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855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F76858-998A-4D46-20AE-4949FE270281}"/>
              </a:ext>
            </a:extLst>
          </p:cNvPr>
          <p:cNvSpPr/>
          <p:nvPr/>
        </p:nvSpPr>
        <p:spPr>
          <a:xfrm>
            <a:off x="139908" y="3375284"/>
            <a:ext cx="1541486" cy="1504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29AD01-7CEC-FA93-31FD-A5E9E28FC105}"/>
              </a:ext>
            </a:extLst>
          </p:cNvPr>
          <p:cNvSpPr/>
          <p:nvPr/>
        </p:nvSpPr>
        <p:spPr>
          <a:xfrm>
            <a:off x="2221038" y="3375284"/>
            <a:ext cx="1541486" cy="1504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0E65C8-8BF9-1794-9DF8-34D71CCAC3EC}"/>
              </a:ext>
            </a:extLst>
          </p:cNvPr>
          <p:cNvSpPr/>
          <p:nvPr/>
        </p:nvSpPr>
        <p:spPr>
          <a:xfrm>
            <a:off x="4339650" y="3352799"/>
            <a:ext cx="1651416" cy="1481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D25A32-B3A7-0347-DB47-FFFD41852B7B}"/>
              </a:ext>
            </a:extLst>
          </p:cNvPr>
          <p:cNvSpPr/>
          <p:nvPr/>
        </p:nvSpPr>
        <p:spPr>
          <a:xfrm>
            <a:off x="6568192" y="3330315"/>
            <a:ext cx="1541486" cy="1481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Analysing the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FB622-6D17-F8BD-38D4-5EE7E4B222D0}"/>
              </a:ext>
            </a:extLst>
          </p:cNvPr>
          <p:cNvSpPr/>
          <p:nvPr/>
        </p:nvSpPr>
        <p:spPr>
          <a:xfrm>
            <a:off x="8576872" y="3330315"/>
            <a:ext cx="1541486" cy="1481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Visualisation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22B2A3-6BCE-08BE-9CF9-786DB9A9CA61}"/>
              </a:ext>
            </a:extLst>
          </p:cNvPr>
          <p:cNvSpPr/>
          <p:nvPr/>
        </p:nvSpPr>
        <p:spPr>
          <a:xfrm>
            <a:off x="10350708" y="3330313"/>
            <a:ext cx="1701384" cy="148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Presentation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C4672C-F52D-E23E-9E0A-6F20B9EF56CC}"/>
              </a:ext>
            </a:extLst>
          </p:cNvPr>
          <p:cNvCxnSpPr>
            <a:cxnSpLocks/>
          </p:cNvCxnSpPr>
          <p:nvPr/>
        </p:nvCxnSpPr>
        <p:spPr>
          <a:xfrm>
            <a:off x="1828800" y="4093563"/>
            <a:ext cx="319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4CFEA2-FE16-98A8-71C8-F9E6A3BDC5E7}"/>
              </a:ext>
            </a:extLst>
          </p:cNvPr>
          <p:cNvCxnSpPr>
            <a:cxnSpLocks/>
          </p:cNvCxnSpPr>
          <p:nvPr/>
        </p:nvCxnSpPr>
        <p:spPr>
          <a:xfrm>
            <a:off x="6178446" y="4146027"/>
            <a:ext cx="319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CE639B-F0EF-2820-436F-E4A81DB4C2EB}"/>
              </a:ext>
            </a:extLst>
          </p:cNvPr>
          <p:cNvCxnSpPr>
            <a:cxnSpLocks/>
          </p:cNvCxnSpPr>
          <p:nvPr/>
        </p:nvCxnSpPr>
        <p:spPr>
          <a:xfrm>
            <a:off x="8197121" y="4146027"/>
            <a:ext cx="319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C31544-D7A3-8DE9-06E7-07DF4A3C9ABF}"/>
              </a:ext>
            </a:extLst>
          </p:cNvPr>
          <p:cNvCxnSpPr>
            <a:cxnSpLocks/>
          </p:cNvCxnSpPr>
          <p:nvPr/>
        </p:nvCxnSpPr>
        <p:spPr>
          <a:xfrm>
            <a:off x="2286000" y="4550763"/>
            <a:ext cx="319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3B2AF6-91CE-C15B-9847-E012F325F851}"/>
              </a:ext>
            </a:extLst>
          </p:cNvPr>
          <p:cNvCxnSpPr>
            <a:cxnSpLocks/>
          </p:cNvCxnSpPr>
          <p:nvPr/>
        </p:nvCxnSpPr>
        <p:spPr>
          <a:xfrm>
            <a:off x="3870583" y="4167889"/>
            <a:ext cx="333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87F039-DAF3-7476-81FD-DA13B8FFAF6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118358" y="4071076"/>
            <a:ext cx="23235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11B5FA-36C2-5B04-F9A1-DC7762E9E304}"/>
              </a:ext>
            </a:extLst>
          </p:cNvPr>
          <p:cNvSpPr txBox="1"/>
          <p:nvPr/>
        </p:nvSpPr>
        <p:spPr>
          <a:xfrm>
            <a:off x="3560164" y="1379095"/>
            <a:ext cx="5787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DATA ANALYSIS PROCESS</a:t>
            </a:r>
          </a:p>
        </p:txBody>
      </p:sp>
    </p:spTree>
    <p:extLst>
      <p:ext uri="{BB962C8B-B14F-4D97-AF65-F5344CB8AC3E}">
        <p14:creationId xmlns:p14="http://schemas.microsoft.com/office/powerpoint/2010/main" val="365420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8087AC-D93B-B2D9-9B3E-8CF57ACB5E2B}"/>
              </a:ext>
            </a:extLst>
          </p:cNvPr>
          <p:cNvSpPr txBox="1"/>
          <p:nvPr/>
        </p:nvSpPr>
        <p:spPr>
          <a:xfrm>
            <a:off x="1280159" y="1780390"/>
            <a:ext cx="86975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Main KPI’s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Average Ratings Given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Total revenue by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Total Bookings by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Booking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Revenue by month, week no, Day type, room_class, Booking platform, Booking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Booking by month, week no, Day type, room_class,  Booking platform, Booking status.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925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7348E-134C-00E8-9E14-597272DB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381"/>
            <a:ext cx="12192000" cy="6491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F845B-2D55-EAC4-FC53-38A12038F38C}"/>
              </a:ext>
            </a:extLst>
          </p:cNvPr>
          <p:cNvSpPr txBox="1"/>
          <p:nvPr/>
        </p:nvSpPr>
        <p:spPr>
          <a:xfrm>
            <a:off x="5292762" y="0"/>
            <a:ext cx="216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5607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5F00BF-ADF0-51F4-3D3A-E7BFD853C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8" y="0"/>
            <a:ext cx="1191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C48E33-6909-6063-7242-92A4676F29FC}"/>
              </a:ext>
            </a:extLst>
          </p:cNvPr>
          <p:cNvSpPr txBox="1"/>
          <p:nvPr/>
        </p:nvSpPr>
        <p:spPr>
          <a:xfrm flipH="1">
            <a:off x="2728209" y="1154243"/>
            <a:ext cx="506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             </a:t>
            </a:r>
            <a:r>
              <a:rPr lang="en-IN" sz="32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9A7B1-437E-72EA-D6D4-0F179D5B16A6}"/>
              </a:ext>
            </a:extLst>
          </p:cNvPr>
          <p:cNvSpPr txBox="1"/>
          <p:nvPr/>
        </p:nvSpPr>
        <p:spPr>
          <a:xfrm>
            <a:off x="1403873" y="2302136"/>
            <a:ext cx="1014446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Atliq Properties are located in four cities- Delhi, Mumbai, Hyderabad and Bangalore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There are about 25 Properties in total.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Booking rate is about 58%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Highest room bookings were done in the city Mumbai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Atliq Grands records the Highest Successful bookings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Atliq Seasons records the lowest Successful bookings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Highest Bookings were done for Room category RT1-Standard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Average rating given was 3.6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84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632</TotalTime>
  <Words>430</Words>
  <Application>Microsoft Office PowerPoint</Application>
  <PresentationFormat>Widescreen</PresentationFormat>
  <Paragraphs>93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Roboto</vt:lpstr>
      <vt:lpstr>Wingdings 3</vt:lpstr>
      <vt:lpstr>Ion Boardroom</vt:lpstr>
      <vt:lpstr>ATLIQ HOSPITALITY-ANALYSIS</vt:lpstr>
      <vt:lpstr>         </vt:lpstr>
      <vt:lpstr>PowerPoint Presentation</vt:lpstr>
      <vt:lpstr>                            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ATLIQ HOSPITALITY ANALYSIS</dc:title>
  <dc:creator>VENKATESH</dc:creator>
  <cp:lastModifiedBy>VENKATESH</cp:lastModifiedBy>
  <cp:revision>15</cp:revision>
  <dcterms:created xsi:type="dcterms:W3CDTF">2024-05-02T09:36:23Z</dcterms:created>
  <dcterms:modified xsi:type="dcterms:W3CDTF">2024-05-08T18:20:09Z</dcterms:modified>
</cp:coreProperties>
</file>